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76" r:id="rId3"/>
    <p:sldId id="332" r:id="rId4"/>
    <p:sldId id="319" r:id="rId5"/>
    <p:sldId id="333" r:id="rId7"/>
    <p:sldId id="334" r:id="rId8"/>
    <p:sldId id="335" r:id="rId9"/>
    <p:sldId id="336" r:id="rId10"/>
    <p:sldId id="337" r:id="rId11"/>
    <p:sldId id="338" r:id="rId12"/>
    <p:sldId id="34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62A"/>
    <a:srgbClr val="36EB58"/>
    <a:srgbClr val="0000FF"/>
    <a:srgbClr val="A50021"/>
    <a:srgbClr val="F4B183"/>
    <a:srgbClr val="FF3B0D"/>
    <a:srgbClr val="C8000A"/>
    <a:srgbClr val="FF33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6"/>
    <p:restoredTop sz="94636"/>
  </p:normalViewPr>
  <p:slideViewPr>
    <p:cSldViewPr snapToGrid="0" snapToObjects="1">
      <p:cViewPr varScale="1">
        <p:scale>
          <a:sx n="62" d="100"/>
          <a:sy n="62" d="100"/>
        </p:scale>
        <p:origin x="-300" y="-90"/>
      </p:cViewPr>
      <p:guideLst>
        <p:guide orient="horz" pos="2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6F3B3-CCA0-441A-84B4-1A625E6B95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13EEC-C4F1-4AA0-AF24-2A7D9F20A79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财政的基本知识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13EEC-C4F1-4AA0-AF24-2A7D9F20A7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73C87-411E-7340-8AD5-8BE26AF7F23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A2AD1-4C16-5A48-AFAA-919CFFF934D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&#35270;&#39057;1&#65306;&#20004;&#20250;&#21313;&#22823;&#28909;&#35789;&#31080;&#36873;&#32467;&#26524;&#20986;&#28809;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&#35270;&#39057;1&#65306;&#20004;&#20250;&#21313;&#22823;&#28909;&#35789;&#31080;&#36873;&#32467;&#26524;&#20986;&#28809;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hyperlink" Target="&#35270;&#39057;1&#65306;&#20004;&#20250;&#21313;&#22823;&#28909;&#35789;&#31080;&#36873;&#32467;&#26524;&#20986;&#28809;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&#35270;&#39057;1&#65306;&#20004;&#20250;&#21313;&#22823;&#28909;&#35789;&#31080;&#36873;&#32467;&#26524;&#20986;&#28809;.mp4" TargetMode="Externa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hyperlink" Target="&#35270;&#39057;1&#65306;&#20004;&#20250;&#21313;&#22823;&#28909;&#35789;&#31080;&#36873;&#32467;&#26524;&#20986;&#28809;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hyperlink" Target="&#35270;&#39057;1&#65306;&#20004;&#20250;&#21313;&#22823;&#28909;&#35789;&#31080;&#36873;&#32467;&#26524;&#20986;&#28809;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&#35270;&#39057;1&#65306;&#20004;&#20250;&#21313;&#22823;&#28909;&#35789;&#31080;&#36873;&#32467;&#26524;&#20986;&#28809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355090" y="2282190"/>
            <a:ext cx="7130415" cy="1419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20000"/>
              </a:lnSpc>
            </a:pPr>
            <a:r>
              <a:rPr lang="zh-CN" altLang="en-US" sz="3600" b="1" spc="-1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云和县应急管理局</a:t>
            </a:r>
            <a:endParaRPr lang="zh-CN" altLang="en-US" sz="3600" b="1" spc="-1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fontAlgn="auto">
              <a:lnSpc>
                <a:spcPct val="120000"/>
              </a:lnSpc>
            </a:pPr>
            <a:r>
              <a:rPr lang="en-US" altLang="zh-CN" sz="3600" b="1" spc="-1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2021</a:t>
            </a:r>
            <a:r>
              <a:rPr lang="zh-CN" altLang="en-US" sz="3600" b="1" spc="-1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年政府信息公开工作年度报告</a:t>
            </a:r>
            <a:endParaRPr lang="zh-CN" altLang="en-US" sz="3600" b="1" spc="-1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47">
            <a:hlinkClick r:id="rId1" action="ppaction://hlinkfile"/>
          </p:cNvPr>
          <p:cNvSpPr txBox="1"/>
          <p:nvPr/>
        </p:nvSpPr>
        <p:spPr>
          <a:xfrm>
            <a:off x="1171575" y="514350"/>
            <a:ext cx="77749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000" b="1" spc="400" dirty="0" smtClean="0">
                <a:latin typeface="微软雅黑" panose="020B0503020204020204" charset="-122"/>
                <a:ea typeface="叶根友毛笔行书2.0版" panose="02010601030101010101" charset="-122"/>
                <a:sym typeface="+mn-ea"/>
              </a:rPr>
              <a:t>六、其他需要报告的事项</a:t>
            </a:r>
            <a:endParaRPr lang="zh-CN" altLang="en-US" sz="3000" b="1" spc="400" dirty="0" smtClean="0">
              <a:latin typeface="微软雅黑" panose="020B0503020204020204" charset="-122"/>
              <a:ea typeface="叶根友毛笔行书2.0版" panose="0201060103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5720" y="1240155"/>
            <a:ext cx="48806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本年度无收取信息处理费情况。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" name="椭圆 15"/>
          <p:cNvSpPr/>
          <p:nvPr/>
        </p:nvSpPr>
        <p:spPr>
          <a:xfrm>
            <a:off x="2231722" y="1757418"/>
            <a:ext cx="308742" cy="30487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2231722" y="2441789"/>
            <a:ext cx="308742" cy="304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rgbClr val="C8000A"/>
              </a:solidFill>
            </a:endParaRPr>
          </a:p>
        </p:txBody>
      </p:sp>
      <p:sp>
        <p:nvSpPr>
          <p:cNvPr id="2" name="文本框 47">
            <a:hlinkClick r:id="rId1" action="ppaction://hlinkfile"/>
          </p:cNvPr>
          <p:cNvSpPr txBox="1"/>
          <p:nvPr/>
        </p:nvSpPr>
        <p:spPr>
          <a:xfrm>
            <a:off x="2541270" y="1459865"/>
            <a:ext cx="6647815" cy="3938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5000"/>
              </a:lnSpc>
            </a:pPr>
            <a:r>
              <a:rPr sz="2000" spc="400" dirty="0">
                <a:latin typeface="微软雅黑" panose="020B0503020204020204" charset="-122"/>
                <a:ea typeface="微软雅黑" panose="020B0503020204020204" charset="-122"/>
              </a:rPr>
              <a:t>一、总体情况</a:t>
            </a:r>
            <a:endParaRPr sz="2000" spc="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ts val="5000"/>
              </a:lnSpc>
            </a:pPr>
            <a:r>
              <a:rPr sz="2000" spc="400" dirty="0">
                <a:latin typeface="微软雅黑" panose="020B0503020204020204" charset="-122"/>
                <a:ea typeface="微软雅黑" panose="020B0503020204020204" charset="-122"/>
              </a:rPr>
              <a:t>二、主动公开政府信息情况</a:t>
            </a:r>
            <a:endParaRPr sz="2000" spc="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ts val="5000"/>
              </a:lnSpc>
            </a:pPr>
            <a:r>
              <a:rPr sz="2000" spc="400" dirty="0">
                <a:latin typeface="微软雅黑" panose="020B0503020204020204" charset="-122"/>
                <a:ea typeface="微软雅黑" panose="020B0503020204020204" charset="-122"/>
              </a:rPr>
              <a:t>三、收到和处理政府信息公开申请情况</a:t>
            </a:r>
            <a:endParaRPr sz="2000" spc="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ts val="5000"/>
              </a:lnSpc>
            </a:pPr>
            <a:r>
              <a:rPr sz="2000" spc="400" dirty="0">
                <a:latin typeface="微软雅黑" panose="020B0503020204020204" charset="-122"/>
                <a:ea typeface="微软雅黑" panose="020B0503020204020204" charset="-122"/>
              </a:rPr>
              <a:t>四、政府信息公开行政复议</a:t>
            </a:r>
            <a:r>
              <a:rPr lang="zh-CN" sz="2000" spc="40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sz="2000" spc="400" dirty="0">
                <a:latin typeface="微软雅黑" panose="020B0503020204020204" charset="-122"/>
                <a:ea typeface="微软雅黑" panose="020B0503020204020204" charset="-122"/>
              </a:rPr>
              <a:t>行政诉讼情况</a:t>
            </a:r>
            <a:endParaRPr sz="2000" spc="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ts val="5000"/>
              </a:lnSpc>
            </a:pPr>
            <a:r>
              <a:rPr sz="2000" spc="400" dirty="0">
                <a:latin typeface="微软雅黑" panose="020B0503020204020204" charset="-122"/>
                <a:ea typeface="微软雅黑" panose="020B0503020204020204" charset="-122"/>
              </a:rPr>
              <a:t>五、存在的主要问题及改进情况</a:t>
            </a:r>
            <a:endParaRPr sz="2000" spc="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ts val="5000"/>
              </a:lnSpc>
            </a:pPr>
            <a:r>
              <a:rPr lang="zh-CN" sz="2000" spc="400" dirty="0">
                <a:latin typeface="微软雅黑" panose="020B0503020204020204" charset="-122"/>
                <a:ea typeface="微软雅黑" panose="020B0503020204020204" charset="-122"/>
              </a:rPr>
              <a:t>六、其他需要报告的事项</a:t>
            </a:r>
            <a:endParaRPr lang="zh-CN" sz="2000" spc="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231722" y="3701629"/>
            <a:ext cx="308742" cy="304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rgbClr val="C8000A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2231722" y="3125367"/>
            <a:ext cx="308742" cy="30487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5130" y="2817019"/>
            <a:ext cx="1560830" cy="9220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54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目录</a:t>
            </a:r>
            <a:endParaRPr lang="zh-CN" altLang="en-US" sz="54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椭圆 5"/>
          <p:cNvSpPr/>
          <p:nvPr/>
        </p:nvSpPr>
        <p:spPr>
          <a:xfrm>
            <a:off x="2231722" y="4928767"/>
            <a:ext cx="308742" cy="30487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7">
            <a:hlinkClick r:id="rId1" action="ppaction://hlinkfile"/>
          </p:cNvPr>
          <p:cNvSpPr txBox="1"/>
          <p:nvPr/>
        </p:nvSpPr>
        <p:spPr>
          <a:xfrm>
            <a:off x="3036570" y="1182370"/>
            <a:ext cx="3277235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spc="400" dirty="0" smtClean="0">
                <a:solidFill>
                  <a:schemeClr val="tx1"/>
                </a:solidFill>
                <a:latin typeface="微软雅黑" panose="020B0503020204020204" charset="-122"/>
                <a:ea typeface="叶根友毛笔行书2.0版" panose="02010601030101010101" charset="-122"/>
                <a:sym typeface="+mn-ea"/>
              </a:rPr>
              <a:t>一、总体情况</a:t>
            </a:r>
            <a:endParaRPr lang="zh-CN" altLang="en-US" sz="3300" b="1" spc="400" dirty="0" smtClean="0">
              <a:solidFill>
                <a:schemeClr val="tx1"/>
              </a:solidFill>
              <a:latin typeface="微软雅黑" panose="020B0503020204020204" charset="-122"/>
              <a:ea typeface="叶根友毛笔行书2.0版" panose="02010601030101010101" charset="-122"/>
              <a:sym typeface="+mn-ea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1243965" y="2028825"/>
            <a:ext cx="7126605" cy="36664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71" tIns="34285" rIns="68571" bIns="34285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3000" b="1" i="0" dirty="0" smtClean="0">
                <a:latin typeface="宋体" panose="02010600030101010101" pitchFamily="2" charset="-122"/>
              </a:rPr>
              <a:t>    </a:t>
            </a:r>
            <a:r>
              <a:rPr lang="zh-CN" altLang="en-US" sz="2700" i="0" dirty="0" smtClean="0">
                <a:latin typeface="宋体" panose="02010600030101010101" pitchFamily="2" charset="-122"/>
              </a:rPr>
              <a:t>2021年，我局充分利用县政府门户网站、省、市应急管理网站等平台，进一步加大对我县应急管理各项工作的宣传力度。我局在县政府信息公开网站和应急管理局网站，主动公开了安全生产信息31条。公示公告19条、安全分析12条，未收到公开本单位有关政府信息的申请。</a:t>
            </a:r>
            <a:r>
              <a:rPr lang="zh-CN" altLang="en-US" sz="3000" b="1" i="0" dirty="0" smtClean="0">
                <a:latin typeface="宋体" panose="02010600030101010101" pitchFamily="2" charset="-122"/>
              </a:rPr>
              <a:t>  </a:t>
            </a:r>
            <a:endParaRPr lang="zh-CN" altLang="en-US" sz="3000" b="1" i="0" dirty="0" smtClean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4170998" y="1564958"/>
            <a:ext cx="3869531" cy="3601879"/>
          </a:xfrm>
          <a:prstGeom prst="roundRect">
            <a:avLst>
              <a:gd name="adj" fmla="val 20082"/>
            </a:avLst>
          </a:prstGeom>
          <a:solidFill>
            <a:schemeClr val="bg1"/>
          </a:solidFill>
          <a:ln w="38100">
            <a:solidFill>
              <a:srgbClr val="C8000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2" name="文本框 1"/>
          <p:cNvSpPr txBox="1"/>
          <p:nvPr/>
        </p:nvSpPr>
        <p:spPr>
          <a:xfrm>
            <a:off x="4171950" y="2027555"/>
            <a:ext cx="385064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楷体_GB2312" panose="02010609030101010101" charset="-122"/>
                <a:ea typeface="楷体_GB2312" panose="02010609030101010101" charset="-122"/>
              </a:rPr>
              <a:t>一、主动公开情况</a:t>
            </a:r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  <a:p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000">
                <a:latin typeface="楷体_GB2312" panose="02010609030101010101" charset="-122"/>
                <a:ea typeface="楷体_GB2312" panose="02010609030101010101" charset="-122"/>
              </a:rPr>
              <a:t>二、依申请公开情况</a:t>
            </a:r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  <a:p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000">
                <a:latin typeface="楷体_GB2312" panose="02010609030101010101" charset="-122"/>
                <a:ea typeface="楷体_GB2312" panose="02010609030101010101" charset="-122"/>
              </a:rPr>
              <a:t>三、政府信息管理情况</a:t>
            </a:r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  <a:p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000">
                <a:latin typeface="楷体_GB2312" panose="02010609030101010101" charset="-122"/>
                <a:ea typeface="楷体_GB2312" panose="02010609030101010101" charset="-122"/>
              </a:rPr>
              <a:t>四、政府信息公开平台建设情况</a:t>
            </a:r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0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000">
                <a:latin typeface="楷体_GB2312" panose="02010609030101010101" charset="-122"/>
                <a:ea typeface="楷体_GB2312" panose="02010609030101010101" charset="-122"/>
              </a:rPr>
              <a:t>五、监督保障情况</a:t>
            </a:r>
            <a:endParaRPr lang="zh-CN" altLang="en-US" sz="20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399540" y="1229995"/>
          <a:ext cx="6694805" cy="5198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300"/>
                <a:gridCol w="1336040"/>
                <a:gridCol w="1911350"/>
                <a:gridCol w="1809115"/>
              </a:tblGrid>
              <a:tr h="28003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第二十条第（一）项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508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</a:t>
                      </a: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制发件数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本年废止件数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现行有效件数</a:t>
                      </a:r>
                      <a:endParaRPr 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2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规章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0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行政规范性文件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11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第二十条第（五）项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575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本年处理决定数量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行政许可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15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第二十条第（六）项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8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本年处理决定数量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568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行政处罚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5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702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行政强制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511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第二十条第（八）项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14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信息内容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本年收费金额（单位：万元）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38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行政事业性收费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27145" marR="2714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本框 47">
            <a:hlinkClick r:id="rId2" action="ppaction://hlinkfile"/>
          </p:cNvPr>
          <p:cNvSpPr txBox="1"/>
          <p:nvPr/>
        </p:nvSpPr>
        <p:spPr>
          <a:xfrm>
            <a:off x="1867059" y="425609"/>
            <a:ext cx="6022658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000" b="1" spc="400" dirty="0" smtClean="0">
                <a:latin typeface="微软雅黑" panose="020B0503020204020204" charset="-122"/>
                <a:ea typeface="叶根友毛笔行书2.0版" panose="02010601030101010101" charset="-122"/>
                <a:sym typeface="+mn-ea"/>
              </a:rPr>
              <a:t>二、主动公开政府信息情况</a:t>
            </a:r>
            <a:endParaRPr lang="zh-CN" altLang="en-US" sz="3000" b="1" spc="400" dirty="0" smtClean="0">
              <a:latin typeface="微软雅黑" panose="020B0503020204020204" charset="-122"/>
              <a:ea typeface="叶根友毛笔行书2.0版" panose="0201060103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47">
            <a:hlinkClick r:id="rId1" action="ppaction://hlinkfile"/>
          </p:cNvPr>
          <p:cNvSpPr txBox="1"/>
          <p:nvPr/>
        </p:nvSpPr>
        <p:spPr>
          <a:xfrm>
            <a:off x="812165" y="392430"/>
            <a:ext cx="77749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000" b="1" spc="400" dirty="0" smtClean="0">
                <a:latin typeface="微软雅黑" panose="020B0503020204020204" charset="-122"/>
                <a:ea typeface="叶根友毛笔行书2.0版" panose="02010601030101010101" charset="-122"/>
                <a:sym typeface="+mn-ea"/>
              </a:rPr>
              <a:t>三、收到和处理政府信息公开申请情况</a:t>
            </a:r>
            <a:endParaRPr lang="zh-CN" altLang="en-US" sz="3000" b="1" spc="400" dirty="0" smtClean="0">
              <a:latin typeface="微软雅黑" panose="020B0503020204020204" charset="-122"/>
              <a:ea typeface="叶根友毛笔行书2.0版" panose="02010601030101010101" charset="-122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535305" y="1058545"/>
          <a:ext cx="8328660" cy="5340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150"/>
                <a:gridCol w="797560"/>
                <a:gridCol w="3001010"/>
                <a:gridCol w="550545"/>
                <a:gridCol w="603250"/>
                <a:gridCol w="525780"/>
                <a:gridCol w="622300"/>
                <a:gridCol w="664845"/>
                <a:gridCol w="387350"/>
                <a:gridCol w="610870"/>
              </a:tblGrid>
              <a:tr h="244475">
                <a:tc rowSpan="3"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（本列数据的勾稽关系为：第一项加第二项之和，等于第三项加第四项之和）00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申请人情况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自然人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法人或其他组织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总计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67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商业企业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科研机构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社会公益组织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法律服务机构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其他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一、本年新收政府信息公开申请数量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二、上年结转政府信息公开申请数量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13"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三、本年度办理结果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（一）予以公开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3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（二）部分公开（区分处理的，只计这一情形，不计其他情形）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（三）不予公开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1.属于国家秘密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72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2.其他法律行政法规禁止公开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3.危及“三安全一稳定”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4.保护第三方合法权益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5.属于三类内部事务信息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6.属于四类过程性信息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7.属于行政执法案卷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8.属于行政查询事项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5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（四）无法提供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1.本机关不掌握相关政府信息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2.没有现成信息需要另行制作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3.补正后申请内容仍不明确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652780" y="767715"/>
          <a:ext cx="7994650" cy="5472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995"/>
                <a:gridCol w="840105"/>
                <a:gridCol w="2592070"/>
                <a:gridCol w="584835"/>
                <a:gridCol w="584200"/>
                <a:gridCol w="585470"/>
                <a:gridCol w="584200"/>
                <a:gridCol w="584835"/>
                <a:gridCol w="584835"/>
                <a:gridCol w="586105"/>
              </a:tblGrid>
              <a:tr h="322580">
                <a:tc rowSpan="3" gridSpan="3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申请人情况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自然人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法人或其他组织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总计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946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商业企业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科研机构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社会公益组织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法律服务机构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其他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rowSpan="9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三、本年度办理结果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（五）不予处理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1.信访举报投诉类申请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0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2.重复申请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9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3.要求提供公开出版物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3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4.无正当理由大量反复申请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89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5.要求行政机关确认或重新出具已获取信息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7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（六）其他处理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1.申请人无正当理由逾期不补正、行政机关不再处理其政府信息公开申请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94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2.申请人逾期未按收费通知要求缴纳费用、行政机关不再处理其政府信息公开申请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3.其他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（七）总计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55">
                <a:tc gridSpan="3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四、结转下年度继续办理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仿宋_GB2312" panose="02010609030101010101" charset="-122"/>
                        </a:rPr>
                        <a:t>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仿宋_GB2312" panose="02010609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47">
            <a:hlinkClick r:id="rId1" action="ppaction://hlinkfile"/>
          </p:cNvPr>
          <p:cNvSpPr txBox="1"/>
          <p:nvPr/>
        </p:nvSpPr>
        <p:spPr>
          <a:xfrm>
            <a:off x="556260" y="547370"/>
            <a:ext cx="850963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000" b="1" spc="400" dirty="0" smtClean="0">
                <a:latin typeface="微软雅黑" panose="020B0503020204020204" charset="-122"/>
                <a:ea typeface="叶根友毛笔行书2.0版" panose="02010601030101010101" charset="-122"/>
                <a:sym typeface="+mn-ea"/>
              </a:rPr>
              <a:t>四、政府信息公开行政复议、行政诉讼情况</a:t>
            </a:r>
            <a:endParaRPr lang="zh-CN" altLang="en-US" sz="3000" b="1" spc="400" dirty="0" smtClean="0">
              <a:latin typeface="微软雅黑" panose="020B0503020204020204" charset="-122"/>
              <a:ea typeface="叶根友毛笔行书2.0版" panose="02010601030101010101" charset="-122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656590" y="1530985"/>
          <a:ext cx="7977505" cy="3113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8480"/>
                <a:gridCol w="565150"/>
                <a:gridCol w="502285"/>
                <a:gridCol w="526415"/>
                <a:gridCol w="589915"/>
                <a:gridCol w="526415"/>
                <a:gridCol w="527050"/>
                <a:gridCol w="539115"/>
                <a:gridCol w="561975"/>
                <a:gridCol w="515620"/>
                <a:gridCol w="541020"/>
                <a:gridCol w="551180"/>
                <a:gridCol w="515620"/>
                <a:gridCol w="525780"/>
                <a:gridCol w="451485"/>
              </a:tblGrid>
              <a:tr h="47053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行政复议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行政诉讼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未经复议直接起诉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复议后起诉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57289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 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黑体" panose="02010609060101010101" pitchFamily="49" charset="-122"/>
                        </a:rPr>
                        <a:t>0 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仿宋_GB2312" panose="02010609030101010101" charset="-122"/>
                          <a:ea typeface="仿宋_GB2312" panose="02010609030101010101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latin typeface="仿宋_GB2312" panose="02010609030101010101" charset="-122"/>
                        <a:ea typeface="仿宋_GB2312" panose="0201060903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47">
            <a:hlinkClick r:id="rId1" action="ppaction://hlinkfile"/>
          </p:cNvPr>
          <p:cNvSpPr txBox="1"/>
          <p:nvPr/>
        </p:nvSpPr>
        <p:spPr>
          <a:xfrm>
            <a:off x="1171575" y="514350"/>
            <a:ext cx="77749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000" b="1" spc="400" dirty="0" smtClean="0">
                <a:latin typeface="微软雅黑" panose="020B0503020204020204" charset="-122"/>
                <a:ea typeface="叶根友毛笔行书2.0版" panose="02010601030101010101" charset="-122"/>
                <a:sym typeface="+mn-ea"/>
              </a:rPr>
              <a:t>五、存在的主要问题及改进情况</a:t>
            </a:r>
            <a:endParaRPr lang="zh-CN" altLang="en-US" sz="3000" b="1" spc="400" dirty="0" smtClean="0">
              <a:latin typeface="微软雅黑" panose="020B0503020204020204" charset="-122"/>
              <a:ea typeface="叶根友毛笔行书2.0版" panose="02010601030101010101" charset="-122"/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45440" y="2484755"/>
            <a:ext cx="3990340" cy="2160270"/>
          </a:xfrm>
          <a:prstGeom prst="roundRect">
            <a:avLst>
              <a:gd name="adj" fmla="val 20082"/>
            </a:avLst>
          </a:prstGeom>
          <a:solidFill>
            <a:schemeClr val="bg1"/>
          </a:solidFill>
          <a:ln w="38100">
            <a:solidFill>
              <a:srgbClr val="C8000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5356" y="2636141"/>
            <a:ext cx="5562600" cy="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 i="0" dirty="0" smtClean="0">
                <a:ea typeface="黑体" panose="02010609060101010101" pitchFamily="49" charset="-122"/>
              </a:rPr>
              <a:t>1.  </a:t>
            </a:r>
            <a:r>
              <a:rPr lang="zh-CN" altLang="en-US" sz="2100" b="1" i="0" dirty="0" smtClean="0">
                <a:ea typeface="黑体" panose="02010609060101010101" pitchFamily="49" charset="-122"/>
              </a:rPr>
              <a:t>组织引导工作仍显不足</a:t>
            </a:r>
            <a:endParaRPr lang="zh-CN" altLang="en-US" sz="2100" b="1" i="0" dirty="0" smtClean="0">
              <a:ea typeface="黑体" panose="02010609060101010101" pitchFamily="49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170" y="3208655"/>
            <a:ext cx="3686810" cy="7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ts val="0"/>
              </a:spcBef>
            </a:pPr>
            <a:r>
              <a:rPr lang="en-US" altLang="zh-CN" sz="2100" b="1" i="0" dirty="0">
                <a:ea typeface="黑体" panose="02010609060101010101" pitchFamily="49" charset="-122"/>
              </a:rPr>
              <a:t>2</a:t>
            </a:r>
            <a:r>
              <a:rPr lang="en-US" altLang="zh-CN" sz="2100" b="1" i="0" dirty="0" smtClean="0">
                <a:ea typeface="黑体" panose="02010609060101010101" pitchFamily="49" charset="-122"/>
              </a:rPr>
              <a:t>. </a:t>
            </a:r>
            <a:r>
              <a:rPr lang="zh-CN" altLang="en-US" sz="2100" b="1" i="0" dirty="0" smtClean="0">
                <a:ea typeface="黑体" panose="02010609060101010101" pitchFamily="49" charset="-122"/>
              </a:rPr>
              <a:t>公开形式的便民性还需进一步提高</a:t>
            </a:r>
            <a:endParaRPr lang="zh-CN" altLang="en-US" sz="2100" b="1" i="0" dirty="0" smtClean="0"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13758" y="1765697"/>
            <a:ext cx="1402080" cy="460375"/>
          </a:xfrm>
          <a:prstGeom prst="rect">
            <a:avLst/>
          </a:prstGeom>
          <a:solidFill>
            <a:srgbClr val="C8000A"/>
          </a:solidFill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主要问题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81965" y="4051213"/>
            <a:ext cx="6481388" cy="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 i="0" dirty="0" smtClean="0">
                <a:ea typeface="黑体" panose="02010609060101010101" pitchFamily="49" charset="-122"/>
              </a:rPr>
              <a:t>3. </a:t>
            </a:r>
            <a:r>
              <a:rPr lang="zh-CN" altLang="en-US" sz="2100" b="1" i="0" dirty="0" smtClean="0">
                <a:ea typeface="黑体" panose="02010609060101010101" pitchFamily="49" charset="-122"/>
              </a:rPr>
              <a:t>信息更新还不够及时</a:t>
            </a:r>
            <a:endParaRPr lang="zh-CN" altLang="en-US" sz="2100" b="1" i="0" dirty="0" smtClean="0">
              <a:ea typeface="黑体" panose="02010609060101010101" pitchFamily="49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956175" y="2517140"/>
            <a:ext cx="3990340" cy="2160270"/>
          </a:xfrm>
          <a:prstGeom prst="roundRect">
            <a:avLst>
              <a:gd name="adj" fmla="val 20082"/>
            </a:avLst>
          </a:prstGeom>
          <a:solidFill>
            <a:schemeClr val="bg1"/>
          </a:solidFill>
          <a:ln w="38100">
            <a:solidFill>
              <a:srgbClr val="0FB62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250528" y="1765697"/>
            <a:ext cx="1402080" cy="46037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txBody>
          <a:bodyPr wrap="none">
            <a:spAutoFit/>
          </a:bodyPr>
          <a:p>
            <a:r>
              <a:rPr lang="zh-CN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改进情况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956175" y="2635885"/>
            <a:ext cx="4053205" cy="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 i="0" dirty="0" smtClean="0">
                <a:ea typeface="黑体" panose="02010609060101010101" pitchFamily="49" charset="-122"/>
              </a:rPr>
              <a:t>1.  </a:t>
            </a:r>
            <a:r>
              <a:rPr lang="zh-CN" altLang="en-US" sz="2100" b="1" i="0" dirty="0" smtClean="0">
                <a:ea typeface="黑体" panose="02010609060101010101" pitchFamily="49" charset="-122"/>
              </a:rPr>
              <a:t>加大政务信息公开的宣传力度</a:t>
            </a:r>
            <a:endParaRPr lang="zh-CN" altLang="en-US" sz="2100" b="1" i="0" dirty="0" smtClean="0">
              <a:ea typeface="黑体" panose="02010609060101010101" pitchFamily="49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10785" y="3187065"/>
            <a:ext cx="3934460" cy="7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ts val="0"/>
              </a:spcBef>
            </a:pPr>
            <a:r>
              <a:rPr lang="en-US" altLang="zh-CN" sz="2100" b="1" i="0" dirty="0">
                <a:ea typeface="黑体" panose="02010609060101010101" pitchFamily="49" charset="-122"/>
              </a:rPr>
              <a:t>2</a:t>
            </a:r>
            <a:r>
              <a:rPr lang="en-US" altLang="zh-CN" sz="2100" b="1" i="0" dirty="0" smtClean="0">
                <a:ea typeface="黑体" panose="02010609060101010101" pitchFamily="49" charset="-122"/>
              </a:rPr>
              <a:t>. </a:t>
            </a:r>
            <a:r>
              <a:rPr lang="zh-CN" altLang="en-US" sz="2100" b="1" i="0" dirty="0" smtClean="0">
                <a:ea typeface="黑体" panose="02010609060101010101" pitchFamily="49" charset="-122"/>
              </a:rPr>
              <a:t>继续充实公开内容进一步扩大政务公开内容</a:t>
            </a:r>
            <a:endParaRPr lang="zh-CN" altLang="en-US" sz="2100" b="1" i="0" dirty="0" smtClean="0">
              <a:ea typeface="黑体" panose="02010609060101010101" pitchFamily="49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81270" y="4104005"/>
            <a:ext cx="2898140" cy="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 i="0" dirty="0" smtClean="0">
                <a:ea typeface="黑体" panose="02010609060101010101" pitchFamily="49" charset="-122"/>
              </a:rPr>
              <a:t>3. </a:t>
            </a:r>
            <a:r>
              <a:rPr lang="zh-CN" altLang="en-US" sz="2100" b="1" i="0" dirty="0" smtClean="0">
                <a:ea typeface="黑体" panose="02010609060101010101" pitchFamily="49" charset="-122"/>
              </a:rPr>
              <a:t>完善长效工作机制</a:t>
            </a:r>
            <a:endParaRPr lang="zh-CN" altLang="en-US" sz="2100" b="1" i="0" dirty="0" smtClean="0">
              <a:ea typeface="黑体" panose="02010609060101010101" pitchFamily="49" charset="-122"/>
            </a:endParaRPr>
          </a:p>
        </p:txBody>
      </p:sp>
      <p:sp>
        <p:nvSpPr>
          <p:cNvPr id="13" name="上弧形箭头 12"/>
          <p:cNvSpPr/>
          <p:nvPr/>
        </p:nvSpPr>
        <p:spPr>
          <a:xfrm>
            <a:off x="3689985" y="1636395"/>
            <a:ext cx="1764030" cy="718820"/>
          </a:xfrm>
          <a:prstGeom prst="curvedDown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8" grpId="0"/>
      <p:bldP spid="10" grpId="0" bldLvl="0" animBg="1"/>
      <p:bldP spid="12" grpId="0"/>
      <p:bldP spid="2" grpId="0" bldLvl="0" animBg="1"/>
      <p:bldP spid="4" grpId="0" bldLvl="0" animBg="1"/>
      <p:bldP spid="5" grpId="0"/>
      <p:bldP spid="9" grpId="0"/>
      <p:bldP spid="11" grpId="0"/>
    </p:bldLst>
  </p:timing>
</p:sld>
</file>

<file path=ppt/tags/tag1.xml><?xml version="1.0" encoding="utf-8"?>
<p:tagLst xmlns:p="http://schemas.openxmlformats.org/presentationml/2006/main">
  <p:tag name="KSO_WM_UNIT_TABLE_BEAUTIFY" val="smartTable{b6249604-cd0c-4098-baee-85e229eaf396}"/>
  <p:tag name="TABLE_ENDDRAG_ORIGIN_RECT" val="527*411"/>
  <p:tag name="TABLE_ENDDRAG_RECT" val="112*85*527*411"/>
</p:tagLst>
</file>

<file path=ppt/tags/tag2.xml><?xml version="1.0" encoding="utf-8"?>
<p:tagLst xmlns:p="http://schemas.openxmlformats.org/presentationml/2006/main">
  <p:tag name="KSO_WM_UNIT_TABLE_BEAUTIFY" val="smartTable{92217f76-885a-41e4-a4f0-634c96f2a837}"/>
  <p:tag name="TABLE_ENDDRAG_ORIGIN_RECT" val="655*519"/>
  <p:tag name="TABLE_ENDDRAG_RECT" val="42*75*655*519"/>
</p:tagLst>
</file>

<file path=ppt/tags/tag3.xml><?xml version="1.0" encoding="utf-8"?>
<p:tagLst xmlns:p="http://schemas.openxmlformats.org/presentationml/2006/main">
  <p:tag name="KSO_WM_UNIT_TABLE_BEAUTIFY" val="smartTable{9ddf80ee-0b78-43ba-8e1d-64c0d068da80}"/>
  <p:tag name="TABLE_ENDDRAG_ORIGIN_RECT" val="629*426"/>
  <p:tag name="TABLE_ENDDRAG_RECT" val="53*53*629*426"/>
</p:tagLst>
</file>

<file path=ppt/tags/tag4.xml><?xml version="1.0" encoding="utf-8"?>
<p:tagLst xmlns:p="http://schemas.openxmlformats.org/presentationml/2006/main">
  <p:tag name="KSO_WM_UNIT_TABLE_BEAUTIFY" val="smartTable{97f7fb08-4734-448f-98c6-29cd43353cb9}"/>
  <p:tag name="TABLE_ENDDRAG_ORIGIN_RECT" val="628*239"/>
  <p:tag name="TABLE_ENDDRAG_RECT" val="51*126*628*23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3008</Words>
  <Application>WPS 演示</Application>
  <PresentationFormat>自定义</PresentationFormat>
  <Paragraphs>906</Paragraphs>
  <Slides>10</Slides>
  <Notes>2</Notes>
  <HiddenSlides>0</HiddenSlides>
  <MMClips>2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30" baseType="lpstr">
      <vt:lpstr>Arial</vt:lpstr>
      <vt:lpstr>宋体</vt:lpstr>
      <vt:lpstr>Wingdings</vt:lpstr>
      <vt:lpstr>Arial</vt:lpstr>
      <vt:lpstr>微软雅黑</vt:lpstr>
      <vt:lpstr>叶根友毛笔行书2.0版</vt:lpstr>
      <vt:lpstr>仿宋_GB2312</vt:lpstr>
      <vt:lpstr>黑体</vt:lpstr>
      <vt:lpstr>Arial Unicode MS</vt:lpstr>
      <vt:lpstr>DengXian Light</vt:lpstr>
      <vt:lpstr>Segoe Print</vt:lpstr>
      <vt:lpstr>DengXian</vt:lpstr>
      <vt:lpstr>Calibri</vt:lpstr>
      <vt:lpstr>华文中宋</vt:lpstr>
      <vt:lpstr>华文琥珀</vt:lpstr>
      <vt:lpstr>新宋体</vt:lpstr>
      <vt:lpstr>方正兰亭超细黑简体</vt:lpstr>
      <vt:lpstr>隶书</vt:lpstr>
      <vt:lpstr>楷体_GB2312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胡炯炯</dc:creator>
  <cp:lastModifiedBy>符欢欢</cp:lastModifiedBy>
  <cp:revision>127</cp:revision>
  <dcterms:created xsi:type="dcterms:W3CDTF">2017-12-14T14:02:00Z</dcterms:created>
  <dcterms:modified xsi:type="dcterms:W3CDTF">2022-02-22T07:26:13Z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2052-11.8.2.9022</vt:lpwstr>
  </property>
  <property fmtid="{D5CDD505-2E9C-101B-9397-08002B2CF9AE}" pid="3" name="ICV">
    <vt:lpwstr>7A658CEF929B4D4CA2E40D4984EBB66C</vt:lpwstr>
  </property>
</Properties>
</file>